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353" r:id="rId5"/>
    <p:sldId id="350" r:id="rId6"/>
  </p:sldIdLst>
  <p:sldSz cx="9144000" cy="5143500" type="screen16x9"/>
  <p:notesSz cx="7104063" cy="10234613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9">
          <p15:clr>
            <a:srgbClr val="A4A3A4"/>
          </p15:clr>
        </p15:guide>
        <p15:guide id="2" orient="horz" pos="2001">
          <p15:clr>
            <a:srgbClr val="A4A3A4"/>
          </p15:clr>
        </p15:guide>
        <p15:guide id="3" orient="horz" pos="557">
          <p15:clr>
            <a:srgbClr val="A4A3A4"/>
          </p15:clr>
        </p15:guide>
        <p15:guide id="4" pos="3826">
          <p15:clr>
            <a:srgbClr val="A4A3A4"/>
          </p15:clr>
        </p15:guide>
        <p15:guide id="5" pos="266">
          <p15:clr>
            <a:srgbClr val="A4A3A4"/>
          </p15:clr>
        </p15:guide>
        <p15:guide id="6" pos="615">
          <p15:clr>
            <a:srgbClr val="A4A3A4"/>
          </p15:clr>
        </p15:guide>
        <p15:guide id="7" pos="5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075"/>
    <a:srgbClr val="8CC79A"/>
    <a:srgbClr val="EDEDED"/>
    <a:srgbClr val="DADADA"/>
    <a:srgbClr val="878787"/>
    <a:srgbClr val="575757"/>
    <a:srgbClr val="0A5763"/>
    <a:srgbClr val="4F8FA8"/>
    <a:srgbClr val="A3D6D4"/>
    <a:srgbClr val="8CC7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Format med tema 2 - dekorfär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929F9F4-4A8F-4326-A1B4-22849713DDAB}" styleName="Mörkt format 1 - Dekorfärg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llanmörkt format 1 - Dekorfär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57" autoAdjust="0"/>
  </p:normalViewPr>
  <p:slideViewPr>
    <p:cSldViewPr snapToGrid="0" showGuides="1">
      <p:cViewPr varScale="1">
        <p:scale>
          <a:sx n="122" d="100"/>
          <a:sy n="122" d="100"/>
        </p:scale>
        <p:origin x="538" y="86"/>
      </p:cViewPr>
      <p:guideLst>
        <p:guide orient="horz" pos="269"/>
        <p:guide orient="horz" pos="2001"/>
        <p:guide orient="horz" pos="557"/>
        <p:guide pos="3826"/>
        <p:guide pos="266"/>
        <p:guide pos="615"/>
        <p:guide pos="58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62" d="100"/>
          <a:sy n="162" d="100"/>
        </p:scale>
        <p:origin x="6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ttie Ektander" userId="237d7040-4f81-456a-aee6-4aefd1a3f525" providerId="ADAL" clId="{575656D5-CAE7-4B57-83B1-E5D4E5304066}"/>
    <pc:docChg chg="modSld sldOrd">
      <pc:chgData name="Lottie Ektander" userId="237d7040-4f81-456a-aee6-4aefd1a3f525" providerId="ADAL" clId="{575656D5-CAE7-4B57-83B1-E5D4E5304066}" dt="2024-11-13T19:19:51.010" v="17"/>
      <pc:docMkLst>
        <pc:docMk/>
      </pc:docMkLst>
      <pc:sldChg chg="modSp mod ord">
        <pc:chgData name="Lottie Ektander" userId="237d7040-4f81-456a-aee6-4aefd1a3f525" providerId="ADAL" clId="{575656D5-CAE7-4B57-83B1-E5D4E5304066}" dt="2024-11-13T19:19:51.010" v="17"/>
        <pc:sldMkLst>
          <pc:docMk/>
          <pc:sldMk cId="36299609" sldId="353"/>
        </pc:sldMkLst>
        <pc:graphicFrameChg chg="mod modGraphic">
          <ac:chgData name="Lottie Ektander" userId="237d7040-4f81-456a-aee6-4aefd1a3f525" providerId="ADAL" clId="{575656D5-CAE7-4B57-83B1-E5D4E5304066}" dt="2024-11-13T19:19:51.010" v="17"/>
          <ac:graphicFrameMkLst>
            <pc:docMk/>
            <pc:sldMk cId="36299609" sldId="353"/>
            <ac:graphicFrameMk id="4" creationId="{316AEA3B-EFE8-45B4-A98E-8C61EB7F6A06}"/>
          </ac:graphicFrameMkLst>
        </pc:graphicFrameChg>
        <pc:graphicFrameChg chg="mod">
          <ac:chgData name="Lottie Ektander" userId="237d7040-4f81-456a-aee6-4aefd1a3f525" providerId="ADAL" clId="{575656D5-CAE7-4B57-83B1-E5D4E5304066}" dt="2024-11-08T10:27:13.962" v="10" actId="1076"/>
          <ac:graphicFrameMkLst>
            <pc:docMk/>
            <pc:sldMk cId="36299609" sldId="353"/>
            <ac:graphicFrameMk id="5" creationId="{43BD3BBB-01F9-002A-0582-5C06850A4504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8557C606-C4A6-314A-A622-1EA267C7F429}" type="datetimeFigureOut">
              <a:rPr lang="en-GB" smtClean="0"/>
              <a:t>13/11/2024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2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3507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B898FC98-836E-CB47-A412-089EA6E90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6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/>
          <a:lstStyle>
            <a:lvl1pPr algn="r">
              <a:defRPr sz="1300"/>
            </a:lvl1pPr>
          </a:lstStyle>
          <a:p>
            <a:fld id="{1EB31C7E-CD79-4748-A37C-A81C5296BC27}" type="datetimeFigureOut">
              <a:rPr lang="sv-SE" smtClean="0"/>
              <a:t>2024-11-13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5175"/>
            <a:ext cx="6827837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4" tIns="49526" rIns="99054" bIns="49526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54" tIns="49526" rIns="99054" bIns="49526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1730"/>
          </a:xfrm>
          <a:prstGeom prst="rect">
            <a:avLst/>
          </a:prstGeom>
        </p:spPr>
        <p:txBody>
          <a:bodyPr vert="horz" lIns="99054" tIns="49526" rIns="99054" bIns="49526" rtlCol="0" anchor="b"/>
          <a:lstStyle>
            <a:lvl1pPr algn="r">
              <a:defRPr sz="1300"/>
            </a:lvl1pPr>
          </a:lstStyle>
          <a:p>
            <a:fld id="{E1EEF24F-8588-7F45-9762-1BA3B0B89F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71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www.vxa.se/" TargetMode="Externa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xa.se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A1130B7-0D9E-9B4E-ADFD-6816C2A477C5}"/>
              </a:ext>
            </a:extLst>
          </p:cNvPr>
          <p:cNvSpPr/>
          <p:nvPr userDrawn="1"/>
        </p:nvSpPr>
        <p:spPr>
          <a:xfrm>
            <a:off x="4572000" y="0"/>
            <a:ext cx="4571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6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4" name="Bildobjekt 3" descr="En bild som visar mörk, ljus&#10;&#10;Automatiskt genererad beskrivning">
            <a:extLst>
              <a:ext uri="{FF2B5EF4-FFF2-40B4-BE49-F238E27FC236}">
                <a16:creationId xmlns:a16="http://schemas.microsoft.com/office/drawing/2014/main" id="{F0AD81F5-BDA5-E346-B83F-AD1D9A87EA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000"/>
          <a:stretch/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4A803E6-2941-FB49-B676-127C7E373D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0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8B3B999C-DF4E-8545-8B12-C3C75EFAB265}"/>
              </a:ext>
            </a:extLst>
          </p:cNvPr>
          <p:cNvSpPr/>
          <p:nvPr userDrawn="1"/>
        </p:nvSpPr>
        <p:spPr>
          <a:xfrm>
            <a:off x="-1738994" y="3788229"/>
            <a:ext cx="1548155" cy="1355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0"/>
            <a:ext cx="4572001" cy="51435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4789169" y="551498"/>
            <a:ext cx="396038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</a:t>
            </a:r>
            <a:br>
              <a:rPr lang="sv-SE" noProof="0" dirty="0"/>
            </a:br>
            <a:r>
              <a:rPr lang="sv-SE" noProof="0" dirty="0"/>
              <a:t>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6B40CAA3-0FFD-1C40-B0C2-3F37E4E768A3}"/>
              </a:ext>
            </a:extLst>
          </p:cNvPr>
          <p:cNvSpPr txBox="1"/>
          <p:nvPr userDrawn="1"/>
        </p:nvSpPr>
        <p:spPr>
          <a:xfrm>
            <a:off x="-1738995" y="3850085"/>
            <a:ext cx="1548156" cy="123110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Innehållssida med utfallande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Kullen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</p:txBody>
      </p:sp>
    </p:spTree>
    <p:extLst>
      <p:ext uri="{BB962C8B-B14F-4D97-AF65-F5344CB8AC3E}">
        <p14:creationId xmlns:p14="http://schemas.microsoft.com/office/powerpoint/2010/main" val="180153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00" y="1406524"/>
            <a:ext cx="4212000" cy="25732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9553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916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0" y="1406525"/>
            <a:ext cx="4175999" cy="23796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6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A49A95C-B51C-B341-891C-285E2B53E8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1493E04-0420-A54E-9A8D-E61FD4BE8E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72001" y="1406525"/>
            <a:ext cx="1955180" cy="228824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 Max två rader.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9" y="1406525"/>
            <a:ext cx="3960383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8F4EC130-FF7E-2A44-A763-84F8EE8E9E3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69974" y="1406525"/>
            <a:ext cx="1978025" cy="23034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579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2EBBA10-A875-5D41-9E53-52EC0C926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1769587"/>
            <a:ext cx="7798054" cy="1278413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9" name="Platshållare för bildnummer 3">
            <a:extLst>
              <a:ext uri="{FF2B5EF4-FFF2-40B4-BE49-F238E27FC236}">
                <a16:creationId xmlns:a16="http://schemas.microsoft.com/office/drawing/2014/main" id="{5C36A0EA-4BEC-F94E-B388-A86B1AED2FB1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2C9FC0B-699D-9A4A-8BF2-935A9FEEB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avdelare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C66274D7-0642-CE4A-A5BF-4290088A11D2}"/>
              </a:ext>
            </a:extLst>
          </p:cNvPr>
          <p:cNvSpPr/>
          <p:nvPr userDrawn="1"/>
        </p:nvSpPr>
        <p:spPr>
          <a:xfrm>
            <a:off x="-1722664" y="3486150"/>
            <a:ext cx="1531826" cy="165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78EA0E-9A03-E84C-86AB-8B9176DEDA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41195"/>
            <a:ext cx="7798054" cy="1077218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Kapitelavdelare.</a:t>
            </a:r>
            <a:br>
              <a:rPr lang="sv-SE" noProof="0" dirty="0"/>
            </a:br>
            <a:r>
              <a:rPr lang="sv-SE" noProof="0" dirty="0"/>
              <a:t>Klicka här för att lägga till rubrik.</a:t>
            </a:r>
          </a:p>
        </p:txBody>
      </p:sp>
      <p:sp>
        <p:nvSpPr>
          <p:cNvPr id="7" name="Platshållare för bildnummer 3">
            <a:extLst>
              <a:ext uri="{FF2B5EF4-FFF2-40B4-BE49-F238E27FC236}">
                <a16:creationId xmlns:a16="http://schemas.microsoft.com/office/drawing/2014/main" id="{ADF5F3D9-FED7-E546-810C-EA4FFC0C057F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tx1"/>
                </a:solidFill>
              </a:rPr>
              <a:t>‹#›</a:t>
            </a:fld>
            <a:endParaRPr lang="sv-SE" sz="700" dirty="0">
              <a:solidFill>
                <a:schemeClr val="tx1"/>
              </a:solidFill>
            </a:endParaRP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A978669-CCF2-5C41-B3F7-F3D5F9CD6E42}"/>
              </a:ext>
            </a:extLst>
          </p:cNvPr>
          <p:cNvSpPr txBox="1"/>
          <p:nvPr userDrawn="1"/>
        </p:nvSpPr>
        <p:spPr>
          <a:xfrm>
            <a:off x="-1722663" y="3548588"/>
            <a:ext cx="1531826" cy="15542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Kapitelavdelare med fullstor bild: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På dessa behöver man kopiera in grafiska element från mallen för att de ska synas ovanför bilden.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Växas logotyp</a:t>
            </a: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• Sidnumrering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Beroende på vilken bild som används så kan rubrikfärg och placering ev. behöva justeras.</a:t>
            </a:r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CA072DD3-18CB-EC46-9FCF-307F3A62E6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5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med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äxa Logo finslip utan swish" descr="Växa Logo finslip utan swish">
            <a:hlinkClick r:id="" action="ppaction://media"/>
            <a:extLst>
              <a:ext uri="{FF2B5EF4-FFF2-40B4-BE49-F238E27FC236}">
                <a16:creationId xmlns:a16="http://schemas.microsoft.com/office/drawing/2014/main" id="{796C50D1-2F30-074B-8396-33724276FA99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0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9CF4FA35-1012-3E44-AB4E-2D70702C19FE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13" name="Rubrik 21">
              <a:hlinkClick r:id="rId5"/>
              <a:extLst>
                <a:ext uri="{FF2B5EF4-FFF2-40B4-BE49-F238E27FC236}">
                  <a16:creationId xmlns:a16="http://schemas.microsoft.com/office/drawing/2014/main" id="{AF4D2872-EA1C-DB44-BB41-F6995E426AC7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14" name="Rubrik 21">
              <a:extLst>
                <a:ext uri="{FF2B5EF4-FFF2-40B4-BE49-F238E27FC236}">
                  <a16:creationId xmlns:a16="http://schemas.microsoft.com/office/drawing/2014/main" id="{510B15BD-3C64-AB42-9E1E-8A7D69292360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67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Animerad logotyp utan lj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axa-logo-a" descr="vaxa-logo-a">
            <a:hlinkClick r:id="" action="ppaction://media"/>
            <a:extLst>
              <a:ext uri="{FF2B5EF4-FFF2-40B4-BE49-F238E27FC236}">
                <a16:creationId xmlns:a16="http://schemas.microsoft.com/office/drawing/2014/main" id="{1AC86E5B-45FE-3E4C-BCEC-9BBEE672732C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38" y="3175"/>
            <a:ext cx="9144000" cy="5143500"/>
          </a:xfrm>
          <a:prstGeom prst="rect">
            <a:avLst/>
          </a:prstGeom>
          <a:scene3d>
            <a:camera prst="orthographicFront">
              <a:rot lat="0" lon="6000" rev="0"/>
            </a:camera>
            <a:lightRig rig="threePt" dir="t"/>
          </a:scene3d>
        </p:spPr>
      </p:pic>
      <p:grpSp>
        <p:nvGrpSpPr>
          <p:cNvPr id="20" name="Grupp 19">
            <a:extLst>
              <a:ext uri="{FF2B5EF4-FFF2-40B4-BE49-F238E27FC236}">
                <a16:creationId xmlns:a16="http://schemas.microsoft.com/office/drawing/2014/main" id="{35AB59A6-7D13-0546-9C35-95C62F873344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21" name="Rubrik 21">
              <a:hlinkClick r:id="rId5"/>
              <a:extLst>
                <a:ext uri="{FF2B5EF4-FFF2-40B4-BE49-F238E27FC236}">
                  <a16:creationId xmlns:a16="http://schemas.microsoft.com/office/drawing/2014/main" id="{8108629A-FBBE-174F-9014-61FFE80F05B1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22" name="Rubrik 21">
              <a:extLst>
                <a:ext uri="{FF2B5EF4-FFF2-40B4-BE49-F238E27FC236}">
                  <a16:creationId xmlns:a16="http://schemas.microsoft.com/office/drawing/2014/main" id="{C502C6BA-99E2-0943-B269-1B4F07C958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0861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– Statisk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D3190B3-4B92-DB4D-94C8-DFF02FA09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57400" y="1716382"/>
            <a:ext cx="5029200" cy="944880"/>
          </a:xfrm>
          <a:prstGeom prst="rect">
            <a:avLst/>
          </a:prstGeom>
        </p:spPr>
      </p:pic>
      <p:grpSp>
        <p:nvGrpSpPr>
          <p:cNvPr id="7" name="Grupp 6">
            <a:extLst>
              <a:ext uri="{FF2B5EF4-FFF2-40B4-BE49-F238E27FC236}">
                <a16:creationId xmlns:a16="http://schemas.microsoft.com/office/drawing/2014/main" id="{89BE8778-082B-4146-AA95-6C0CAFD8CC35}"/>
              </a:ext>
            </a:extLst>
          </p:cNvPr>
          <p:cNvGrpSpPr/>
          <p:nvPr userDrawn="1"/>
        </p:nvGrpSpPr>
        <p:grpSpPr>
          <a:xfrm>
            <a:off x="3069772" y="2925102"/>
            <a:ext cx="2951187" cy="1077218"/>
            <a:chOff x="3512515" y="3147044"/>
            <a:chExt cx="2951187" cy="1077218"/>
          </a:xfrm>
        </p:grpSpPr>
        <p:sp>
          <p:nvSpPr>
            <p:cNvPr id="4" name="Rubrik 21">
              <a:hlinkClick r:id="rId3"/>
              <a:extLst>
                <a:ext uri="{FF2B5EF4-FFF2-40B4-BE49-F238E27FC236}">
                  <a16:creationId xmlns:a16="http://schemas.microsoft.com/office/drawing/2014/main" id="{B481C3A2-C5C9-8B43-B557-CB77625B3DE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89249" y="3147044"/>
              <a:ext cx="1474453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2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b="1" dirty="0" err="1">
                  <a:latin typeface="+mn-lt"/>
                </a:rPr>
                <a:t>www.vxa.se</a:t>
              </a:r>
              <a:endParaRPr lang="sv-SE" sz="2000" b="1" dirty="0">
                <a:latin typeface="+mn-lt"/>
              </a:endParaRPr>
            </a:p>
          </p:txBody>
        </p:sp>
        <p:sp>
          <p:nvSpPr>
            <p:cNvPr id="5" name="Rubrik 21">
              <a:extLst>
                <a:ext uri="{FF2B5EF4-FFF2-40B4-BE49-F238E27FC236}">
                  <a16:creationId xmlns:a16="http://schemas.microsoft.com/office/drawing/2014/main" id="{0D88DBE7-2A89-3049-A952-A56AE8C3D76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512515" y="3147044"/>
              <a:ext cx="1574389" cy="1077218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/>
                  </a:solidFill>
                  <a:latin typeface="+mj-lt"/>
                  <a:ea typeface="Calibri" charset="0"/>
                  <a:cs typeface="Calibri" charset="0"/>
                </a:defRPr>
              </a:lvl1pPr>
            </a:lstStyle>
            <a:p>
              <a:r>
                <a:rPr lang="sv-SE" sz="2000" dirty="0">
                  <a:latin typeface="+mn-lt"/>
                </a:rPr>
                <a:t>Besök oss på: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86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mörk, gem, ljus&#10;&#10;Automatiskt genererad beskrivning">
            <a:extLst>
              <a:ext uri="{FF2B5EF4-FFF2-40B4-BE49-F238E27FC236}">
                <a16:creationId xmlns:a16="http://schemas.microsoft.com/office/drawing/2014/main" id="{C247A331-CA4B-2646-B30B-BD9378CD08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BF2F1B8-A634-E948-8618-9AC35C61C3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-1" y="-7112"/>
            <a:ext cx="4571999" cy="515061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8000" y="968026"/>
            <a:ext cx="3786322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</a:t>
            </a:r>
            <a:br>
              <a:rPr lang="sv-SE" noProof="0" dirty="0"/>
            </a:br>
            <a:r>
              <a:rPr lang="sv-SE" noProof="0" dirty="0"/>
              <a:t>för att lägga</a:t>
            </a:r>
            <a:br>
              <a:rPr lang="sv-SE" noProof="0" dirty="0"/>
            </a:br>
            <a:r>
              <a:rPr lang="sv-SE" noProof="0" dirty="0"/>
              <a:t>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68000" y="3224826"/>
            <a:ext cx="3402607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7D6A9B6F-2473-2A49-BBFC-9F4D52437F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812B377-B44C-4A47-8460-C3717088B3E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82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noFill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610256-C2A9-784D-8BB5-336A7C147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  <p:pic>
        <p:nvPicPr>
          <p:cNvPr id="11" name="Bildobjekt 10" descr="En bild som visar text, clipart&#10;&#10;Automatiskt genererad beskrivning">
            <a:extLst>
              <a:ext uri="{FF2B5EF4-FFF2-40B4-BE49-F238E27FC236}">
                <a16:creationId xmlns:a16="http://schemas.microsoft.com/office/drawing/2014/main" id="{0C9220AC-6C21-F04A-8CA5-618AA59026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64B87F6-E741-A24A-9152-E9A003A6DF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2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3295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EFB3D75B-B425-A544-BFC6-70B7B3B125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86292" y="4689822"/>
            <a:ext cx="1366869" cy="256066"/>
          </a:xfrm>
          <a:prstGeom prst="rect">
            <a:avLst/>
          </a:prstGeom>
        </p:spPr>
      </p:pic>
      <p:sp>
        <p:nvSpPr>
          <p:cNvPr id="8" name="Rubrik 21">
            <a:extLst>
              <a:ext uri="{FF2B5EF4-FFF2-40B4-BE49-F238E27FC236}">
                <a16:creationId xmlns:a16="http://schemas.microsoft.com/office/drawing/2014/main" id="{401C27C8-F399-484F-8073-189430171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30650"/>
            <a:ext cx="7798054" cy="203095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60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</a:t>
            </a:r>
            <a:br>
              <a:rPr lang="sv-SE" noProof="0" dirty="0"/>
            </a:br>
            <a:r>
              <a:rPr lang="sv-SE" noProof="0" dirty="0"/>
              <a:t>att lägga till rubrik.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65D95E-9EFB-BD4B-9960-449EEE53A8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0000" y="2939825"/>
            <a:ext cx="6908033" cy="496971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8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lägga till underrubrik.</a:t>
            </a:r>
          </a:p>
        </p:txBody>
      </p:sp>
    </p:spTree>
    <p:extLst>
      <p:ext uri="{BB962C8B-B14F-4D97-AF65-F5344CB8AC3E}">
        <p14:creationId xmlns:p14="http://schemas.microsoft.com/office/powerpoint/2010/main" val="113919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60000" y="551498"/>
            <a:ext cx="8389554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59998" y="1406525"/>
            <a:ext cx="8388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3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8388000" cy="3059113"/>
          </a:xfrm>
          <a:prstGeom prst="rect">
            <a:avLst/>
          </a:prstGeom>
        </p:spPr>
        <p:txBody>
          <a:bodyPr numCol="2"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3" name="Bildobjekt 1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1B6F084F-47BE-F54B-851A-DAA1A8048C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AB521378-AD1D-994E-A330-31DAA132C6EA}"/>
              </a:ext>
            </a:extLst>
          </p:cNvPr>
          <p:cNvSpPr>
            <a:spLocks noGrp="1"/>
          </p:cNvSpPr>
          <p:nvPr>
            <p:ph type="chart" sz="quarter" idx="21"/>
          </p:nvPr>
        </p:nvSpPr>
        <p:spPr>
          <a:xfrm>
            <a:off x="4751294" y="1406525"/>
            <a:ext cx="3996705" cy="2842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/>
              </a:buClr>
              <a:buFontTx/>
              <a:buNone/>
              <a:defRPr sz="1400"/>
            </a:lvl1pPr>
          </a:lstStyle>
          <a:p>
            <a:r>
              <a:rPr lang="sv-SE"/>
              <a:t>Klicka på ikonen för att lägga till ett diagram</a:t>
            </a:r>
            <a:endParaRPr lang="sv-SE" dirty="0"/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+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abell 2">
            <a:extLst>
              <a:ext uri="{FF2B5EF4-FFF2-40B4-BE49-F238E27FC236}">
                <a16:creationId xmlns:a16="http://schemas.microsoft.com/office/drawing/2014/main" id="{D7959753-A15C-A843-837C-7191A0559C9D}"/>
              </a:ext>
            </a:extLst>
          </p:cNvPr>
          <p:cNvSpPr>
            <a:spLocks noGrp="1"/>
          </p:cNvSpPr>
          <p:nvPr>
            <p:ph type="tbl" sz="quarter" idx="22" hasCustomPrompt="1"/>
          </p:nvPr>
        </p:nvSpPr>
        <p:spPr>
          <a:xfrm>
            <a:off x="4751388" y="1406525"/>
            <a:ext cx="3997325" cy="28432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sv-SE" dirty="0"/>
              <a:t>Tabell</a:t>
            </a:r>
          </a:p>
        </p:txBody>
      </p:sp>
      <p:sp>
        <p:nvSpPr>
          <p:cNvPr id="11" name="Rubrik 21"/>
          <p:cNvSpPr>
            <a:spLocks noGrp="1"/>
          </p:cNvSpPr>
          <p:nvPr>
            <p:ph type="title" hasCustomPrompt="1"/>
          </p:nvPr>
        </p:nvSpPr>
        <p:spPr>
          <a:xfrm>
            <a:off x="359999" y="551498"/>
            <a:ext cx="8388000" cy="54283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400" b="1">
                <a:solidFill>
                  <a:schemeClr val="tx1"/>
                </a:solidFill>
                <a:latin typeface="+mj-lt"/>
                <a:ea typeface="Calibri" charset="0"/>
                <a:cs typeface="Calibri" charset="0"/>
              </a:defRPr>
            </a:lvl1pPr>
          </a:lstStyle>
          <a:p>
            <a:r>
              <a:rPr lang="sv-SE" noProof="0" dirty="0"/>
              <a:t>Klicka här för att lägga till rubrik.</a:t>
            </a:r>
            <a:br>
              <a:rPr lang="sv-SE" noProof="0" dirty="0"/>
            </a:br>
            <a:r>
              <a:rPr lang="sv-SE" noProof="0" dirty="0"/>
              <a:t>Använd max två rader.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AB1ED84-EDE2-7843-A0BF-E35399A9D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557712"/>
            <a:ext cx="9144000" cy="585788"/>
          </a:xfrm>
          <a:prstGeom prst="rect">
            <a:avLst/>
          </a:prstGeom>
        </p:spPr>
      </p:pic>
      <p:sp>
        <p:nvSpPr>
          <p:cNvPr id="12" name="Platshållare för bildnummer 3">
            <a:extLst>
              <a:ext uri="{FF2B5EF4-FFF2-40B4-BE49-F238E27FC236}">
                <a16:creationId xmlns:a16="http://schemas.microsoft.com/office/drawing/2014/main" id="{9C35C84C-C5CB-6E4F-B23F-7A5DD2915537}"/>
              </a:ext>
            </a:extLst>
          </p:cNvPr>
          <p:cNvSpPr txBox="1">
            <a:spLocks/>
          </p:cNvSpPr>
          <p:nvPr userDrawn="1"/>
        </p:nvSpPr>
        <p:spPr>
          <a:xfrm>
            <a:off x="73998" y="4920702"/>
            <a:ext cx="759122" cy="182158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9DD911-E87E-4C44-B3FC-EBF18797D785}" type="slidenum">
              <a:rPr lang="sv-SE" sz="700" smtClean="0">
                <a:solidFill>
                  <a:schemeClr val="bg1"/>
                </a:solidFill>
              </a:rPr>
              <a:t>‹#›</a:t>
            </a:fld>
            <a:endParaRPr lang="sv-SE" sz="700" dirty="0">
              <a:solidFill>
                <a:schemeClr val="bg1"/>
              </a:solidFill>
            </a:endParaRP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6304D50-F190-F944-953C-81837C0F69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0000" y="1406525"/>
            <a:ext cx="4212000" cy="3059113"/>
          </a:xfrm>
          <a:prstGeom prst="rect">
            <a:avLst/>
          </a:prstGeom>
        </p:spPr>
        <p:txBody>
          <a:bodyPr/>
          <a:lstStyle>
            <a:lvl1pPr marL="171450" indent="-1714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400"/>
            </a:lvl1pPr>
            <a:lvl2pPr marL="742950" indent="-28575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2pPr>
            <a:lvl3pPr marL="11430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4pPr>
            <a:lvl5pPr marL="2057400" indent="-2286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8" name="Bildobjekt 1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1499B3-A888-8D41-B74A-F80DC10E3F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80812" y="4759527"/>
            <a:ext cx="972350" cy="1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7713761-F51F-4446-B1C2-9436413D9576}"/>
              </a:ext>
            </a:extLst>
          </p:cNvPr>
          <p:cNvSpPr/>
          <p:nvPr userDrawn="1"/>
        </p:nvSpPr>
        <p:spPr>
          <a:xfrm>
            <a:off x="-1720082" y="0"/>
            <a:ext cx="1520096" cy="2450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805AAD-CAF6-A341-AA8C-17FA7790D2A4}"/>
              </a:ext>
            </a:extLst>
          </p:cNvPr>
          <p:cNvSpPr txBox="1"/>
          <p:nvPr userDrawn="1"/>
        </p:nvSpPr>
        <p:spPr>
          <a:xfrm>
            <a:off x="-1720082" y="138111"/>
            <a:ext cx="1615569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/>
            <a:r>
              <a:rPr lang="sv-SE" sz="900" b="1" dirty="0">
                <a:solidFill>
                  <a:schemeClr val="accent6"/>
                </a:solidFill>
              </a:rPr>
              <a:t>Växas färgpalett:</a:t>
            </a:r>
          </a:p>
          <a:p>
            <a:pPr algn="l"/>
            <a:endParaRPr lang="sv-SE" sz="700" dirty="0">
              <a:solidFill>
                <a:schemeClr val="accent6"/>
              </a:solidFill>
            </a:endParaRPr>
          </a:p>
          <a:p>
            <a:pPr algn="l"/>
            <a:r>
              <a:rPr lang="sv-SE" sz="700" dirty="0">
                <a:solidFill>
                  <a:schemeClr val="accent6"/>
                </a:solidFill>
              </a:rPr>
              <a:t>Då Växas alla färger inte får plats i färgbiblioteket i Powerpoint, finns de här nedan att tillgå. Använd pipetten för att få färgkod du önskar använda.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BFF130D6-C82C-2247-BE0D-91691D0A6808}"/>
              </a:ext>
            </a:extLst>
          </p:cNvPr>
          <p:cNvGrpSpPr/>
          <p:nvPr userDrawn="1"/>
        </p:nvGrpSpPr>
        <p:grpSpPr>
          <a:xfrm>
            <a:off x="-1627357" y="1012098"/>
            <a:ext cx="873682" cy="1250721"/>
            <a:chOff x="-1034676" y="0"/>
            <a:chExt cx="873682" cy="1250721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6493999D-9F05-2748-8D93-8DCCFB4148D2}"/>
                </a:ext>
              </a:extLst>
            </p:cNvPr>
            <p:cNvSpPr/>
            <p:nvPr userDrawn="1"/>
          </p:nvSpPr>
          <p:spPr>
            <a:xfrm>
              <a:off x="-1034676" y="534924"/>
              <a:ext cx="176301" cy="176301"/>
            </a:xfrm>
            <a:prstGeom prst="rect">
              <a:avLst/>
            </a:prstGeom>
            <a:solidFill>
              <a:srgbClr val="00A65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13686DD-8B0D-1A4C-869C-6A6FD3640CCF}"/>
                </a:ext>
              </a:extLst>
            </p:cNvPr>
            <p:cNvSpPr/>
            <p:nvPr userDrawn="1"/>
          </p:nvSpPr>
          <p:spPr>
            <a:xfrm>
              <a:off x="-802216" y="534924"/>
              <a:ext cx="176301" cy="176301"/>
            </a:xfrm>
            <a:prstGeom prst="rect">
              <a:avLst/>
            </a:prstGeom>
            <a:solidFill>
              <a:srgbClr val="66BFB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DE4E95C-9A21-A34B-93E9-CA2CC70BA5AE}"/>
                </a:ext>
              </a:extLst>
            </p:cNvPr>
            <p:cNvSpPr/>
            <p:nvPr userDrawn="1"/>
          </p:nvSpPr>
          <p:spPr>
            <a:xfrm>
              <a:off x="-337295" y="534924"/>
              <a:ext cx="176301" cy="176301"/>
            </a:xfrm>
            <a:prstGeom prst="rect">
              <a:avLst/>
            </a:prstGeom>
            <a:solidFill>
              <a:srgbClr val="0542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277B4C86-9BCB-A24C-89B6-FD0D45A39E59}"/>
                </a:ext>
              </a:extLst>
            </p:cNvPr>
            <p:cNvSpPr/>
            <p:nvPr userDrawn="1"/>
          </p:nvSpPr>
          <p:spPr>
            <a:xfrm>
              <a:off x="-569756" y="534924"/>
              <a:ext cx="176301" cy="176301"/>
            </a:xfrm>
            <a:prstGeom prst="rect">
              <a:avLst/>
            </a:prstGeom>
            <a:solidFill>
              <a:srgbClr val="006B8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EDF72AED-07B3-5243-BBEC-B4C893B94DF8}"/>
                </a:ext>
              </a:extLst>
            </p:cNvPr>
            <p:cNvSpPr/>
            <p:nvPr userDrawn="1"/>
          </p:nvSpPr>
          <p:spPr>
            <a:xfrm>
              <a:off x="-1034676" y="306324"/>
              <a:ext cx="176301" cy="176301"/>
            </a:xfrm>
            <a:prstGeom prst="rect">
              <a:avLst/>
            </a:prstGeom>
            <a:solidFill>
              <a:srgbClr val="0066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8D414F8-BD90-0A41-8F6C-40F34C9D0BFA}"/>
                </a:ext>
              </a:extLst>
            </p:cNvPr>
            <p:cNvSpPr/>
            <p:nvPr userDrawn="1"/>
          </p:nvSpPr>
          <p:spPr>
            <a:xfrm>
              <a:off x="-802216" y="306324"/>
              <a:ext cx="176301" cy="176301"/>
            </a:xfrm>
            <a:prstGeom prst="rect">
              <a:avLst/>
            </a:prstGeom>
            <a:solidFill>
              <a:srgbClr val="47807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7BE38074-C02D-3440-B4F5-271EDAB3E55B}"/>
                </a:ext>
              </a:extLst>
            </p:cNvPr>
            <p:cNvSpPr/>
            <p:nvPr userDrawn="1"/>
          </p:nvSpPr>
          <p:spPr>
            <a:xfrm>
              <a:off x="-337295" y="306324"/>
              <a:ext cx="176301" cy="176301"/>
            </a:xfrm>
            <a:prstGeom prst="rect">
              <a:avLst/>
            </a:prstGeom>
            <a:solidFill>
              <a:srgbClr val="03293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34C349F-C8A3-0A41-819F-EAC8DB55F38B}"/>
                </a:ext>
              </a:extLst>
            </p:cNvPr>
            <p:cNvSpPr/>
            <p:nvPr userDrawn="1"/>
          </p:nvSpPr>
          <p:spPr>
            <a:xfrm>
              <a:off x="-569756" y="306324"/>
              <a:ext cx="176301" cy="176301"/>
            </a:xfrm>
            <a:prstGeom prst="rect">
              <a:avLst/>
            </a:prstGeom>
            <a:solidFill>
              <a:srgbClr val="00404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6665B3A6-5FE4-2048-9802-C653B6F61E95}"/>
                </a:ext>
              </a:extLst>
            </p:cNvPr>
            <p:cNvSpPr/>
            <p:nvPr userDrawn="1"/>
          </p:nvSpPr>
          <p:spPr>
            <a:xfrm>
              <a:off x="-1034676" y="763524"/>
              <a:ext cx="176301" cy="176301"/>
            </a:xfrm>
            <a:prstGeom prst="rect">
              <a:avLst/>
            </a:prstGeom>
            <a:solidFill>
              <a:srgbClr val="8CC79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94F69F69-FEB9-154C-8D5B-9CBB0FE3C864}"/>
                </a:ext>
              </a:extLst>
            </p:cNvPr>
            <p:cNvSpPr/>
            <p:nvPr userDrawn="1"/>
          </p:nvSpPr>
          <p:spPr>
            <a:xfrm>
              <a:off x="-802216" y="763524"/>
              <a:ext cx="176301" cy="176301"/>
            </a:xfrm>
            <a:prstGeom prst="rect">
              <a:avLst/>
            </a:prstGeom>
            <a:solidFill>
              <a:srgbClr val="A3D6D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30BD4347-F06F-6841-9529-8EEC5FD19943}"/>
                </a:ext>
              </a:extLst>
            </p:cNvPr>
            <p:cNvSpPr/>
            <p:nvPr userDrawn="1"/>
          </p:nvSpPr>
          <p:spPr>
            <a:xfrm>
              <a:off x="-337295" y="763524"/>
              <a:ext cx="176301" cy="176301"/>
            </a:xfrm>
            <a:prstGeom prst="rect">
              <a:avLst/>
            </a:prstGeom>
            <a:solidFill>
              <a:srgbClr val="0A57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426C8668-0638-354C-8826-CAF5B5F86AB1}"/>
                </a:ext>
              </a:extLst>
            </p:cNvPr>
            <p:cNvSpPr/>
            <p:nvPr userDrawn="1"/>
          </p:nvSpPr>
          <p:spPr>
            <a:xfrm>
              <a:off x="-569756" y="763524"/>
              <a:ext cx="176301" cy="176301"/>
            </a:xfrm>
            <a:prstGeom prst="rect">
              <a:avLst/>
            </a:prstGeom>
            <a:solidFill>
              <a:srgbClr val="4F8FA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92C6A97B-40EF-4840-97F9-31283641EE14}"/>
                </a:ext>
              </a:extLst>
            </p:cNvPr>
            <p:cNvSpPr/>
            <p:nvPr userDrawn="1"/>
          </p:nvSpPr>
          <p:spPr>
            <a:xfrm>
              <a:off x="-1034676" y="1074420"/>
              <a:ext cx="176301" cy="176301"/>
            </a:xfrm>
            <a:prstGeom prst="rect">
              <a:avLst/>
            </a:prstGeom>
            <a:solidFill>
              <a:srgbClr val="57575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D6C69A12-28A7-B44F-BE1E-44018DCB5DAF}"/>
                </a:ext>
              </a:extLst>
            </p:cNvPr>
            <p:cNvSpPr/>
            <p:nvPr userDrawn="1"/>
          </p:nvSpPr>
          <p:spPr>
            <a:xfrm>
              <a:off x="-802216" y="1074420"/>
              <a:ext cx="176301" cy="176301"/>
            </a:xfrm>
            <a:prstGeom prst="rect">
              <a:avLst/>
            </a:prstGeom>
            <a:solidFill>
              <a:srgbClr val="87878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05A0AD0A-ABE5-7846-A01F-C7B479577D27}"/>
                </a:ext>
              </a:extLst>
            </p:cNvPr>
            <p:cNvSpPr/>
            <p:nvPr userDrawn="1"/>
          </p:nvSpPr>
          <p:spPr>
            <a:xfrm>
              <a:off x="-337295" y="1074420"/>
              <a:ext cx="176301" cy="176301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9296CEFC-12CC-ED44-8B49-600B53530007}"/>
                </a:ext>
              </a:extLst>
            </p:cNvPr>
            <p:cNvSpPr/>
            <p:nvPr userDrawn="1"/>
          </p:nvSpPr>
          <p:spPr>
            <a:xfrm>
              <a:off x="-569756" y="1074420"/>
              <a:ext cx="176301" cy="176301"/>
            </a:xfrm>
            <a:prstGeom prst="rect">
              <a:avLst/>
            </a:prstGeom>
            <a:solidFill>
              <a:srgbClr val="DADAD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911B14E8-D7B5-E045-9A80-7A974C40D6C3}"/>
                </a:ext>
              </a:extLst>
            </p:cNvPr>
            <p:cNvSpPr/>
            <p:nvPr userDrawn="1"/>
          </p:nvSpPr>
          <p:spPr>
            <a:xfrm>
              <a:off x="-1034676" y="0"/>
              <a:ext cx="408760" cy="176301"/>
            </a:xfrm>
            <a:prstGeom prst="rect">
              <a:avLst/>
            </a:prstGeom>
            <a:solidFill>
              <a:srgbClr val="F08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6" name="Rektangel 75">
              <a:extLst>
                <a:ext uri="{FF2B5EF4-FFF2-40B4-BE49-F238E27FC236}">
                  <a16:creationId xmlns:a16="http://schemas.microsoft.com/office/drawing/2014/main" id="{39950730-DED7-0341-B586-A5F5FDB356FF}"/>
                </a:ext>
              </a:extLst>
            </p:cNvPr>
            <p:cNvSpPr/>
            <p:nvPr userDrawn="1"/>
          </p:nvSpPr>
          <p:spPr>
            <a:xfrm>
              <a:off x="-337295" y="0"/>
              <a:ext cx="176301" cy="176301"/>
            </a:xfrm>
            <a:prstGeom prst="rect">
              <a:avLst/>
            </a:prstGeom>
            <a:solidFill>
              <a:srgbClr val="FABA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91BF7E36-12AA-CC46-AF87-03BAD86D8356}"/>
                </a:ext>
              </a:extLst>
            </p:cNvPr>
            <p:cNvSpPr/>
            <p:nvPr userDrawn="1"/>
          </p:nvSpPr>
          <p:spPr>
            <a:xfrm>
              <a:off x="-569756" y="0"/>
              <a:ext cx="176301" cy="176301"/>
            </a:xfrm>
            <a:prstGeom prst="rect">
              <a:avLst/>
            </a:prstGeom>
            <a:solidFill>
              <a:srgbClr val="80030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79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70" r:id="rId2"/>
    <p:sldLayoutId id="2147483756" r:id="rId3"/>
    <p:sldLayoutId id="2147483758" r:id="rId4"/>
    <p:sldLayoutId id="2147483757" r:id="rId5"/>
    <p:sldLayoutId id="2147483765" r:id="rId6"/>
    <p:sldLayoutId id="2147483764" r:id="rId7"/>
    <p:sldLayoutId id="2147483769" r:id="rId8"/>
    <p:sldLayoutId id="2147483774" r:id="rId9"/>
    <p:sldLayoutId id="2147483771" r:id="rId10"/>
    <p:sldLayoutId id="2147483766" r:id="rId11"/>
    <p:sldLayoutId id="2147483772" r:id="rId12"/>
    <p:sldLayoutId id="2147483775" r:id="rId13"/>
    <p:sldLayoutId id="2147483750" r:id="rId14"/>
    <p:sldLayoutId id="2147483751" r:id="rId15"/>
    <p:sldLayoutId id="2147483776" r:id="rId16"/>
    <p:sldLayoutId id="2147483650" r:id="rId17"/>
    <p:sldLayoutId id="2147483773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lnSpc>
          <a:spcPct val="140000"/>
        </a:lnSpc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011201"/>
              </p:ext>
            </p:extLst>
          </p:nvPr>
        </p:nvGraphicFramePr>
        <p:xfrm>
          <a:off x="185404" y="52962"/>
          <a:ext cx="8773192" cy="28777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1853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4220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98004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Nov 2024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Namn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Far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1" u="none" strike="noStrike" dirty="0">
                          <a:effectLst/>
                        </a:rPr>
                        <a:t>Morfar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NTM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Födelseland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Mor </a:t>
                      </a:r>
                      <a:r>
                        <a:rPr lang="sv-SE" sz="800" b="1" u="none" strike="noStrike" dirty="0" err="1">
                          <a:effectLst/>
                        </a:rPr>
                        <a:t>lakt</a:t>
                      </a:r>
                      <a:r>
                        <a:rPr lang="sv-SE" sz="800" b="1" u="none" strike="noStrike" dirty="0">
                          <a:effectLst/>
                        </a:rPr>
                        <a:t> *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Genomsn. </a:t>
                      </a:r>
                      <a:r>
                        <a:rPr lang="sv-SE" sz="800" b="1" u="none" strike="noStrike" dirty="0" err="1">
                          <a:effectLst/>
                        </a:rPr>
                        <a:t>Prod</a:t>
                      </a:r>
                      <a:r>
                        <a:rPr lang="sv-SE" sz="800" b="1" u="none" strike="noStrike" dirty="0">
                          <a:effectLst/>
                        </a:rPr>
                        <a:t> kg mjölk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Protein %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Korshöjd, cm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>
                          <a:effectLst/>
                        </a:rPr>
                        <a:t>Kropp</a:t>
                      </a:r>
                      <a:endParaRPr lang="sv-SE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Ben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u="none" strike="noStrike" dirty="0">
                          <a:effectLst/>
                        </a:rPr>
                        <a:t> Juver</a:t>
                      </a:r>
                      <a:endParaRPr lang="sv-SE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Fakir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Fusan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Vimma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8 558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Bastard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Bertil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1 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5 092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 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2190079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Bruce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Buuf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9 496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555830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HostenP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Venom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9 348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Fonzie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Hashtag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820653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Hillmer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9 427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Vicke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Vehmaa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Filur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11 612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Hanko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Uncca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8 429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HangarP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Hosea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7 019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Haba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9 630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Ficus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Figment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Farik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9 527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3971195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570702"/>
              </p:ext>
            </p:extLst>
          </p:nvPr>
        </p:nvGraphicFramePr>
        <p:xfrm>
          <a:off x="4572000" y="3043722"/>
          <a:ext cx="3271157" cy="200056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200056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16AEA3B-EFE8-45B4-A98E-8C61EB7F6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597483"/>
              </p:ext>
            </p:extLst>
          </p:nvPr>
        </p:nvGraphicFramePr>
        <p:xfrm>
          <a:off x="184941" y="208087"/>
          <a:ext cx="8774117" cy="268205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712778">
                  <a:extLst>
                    <a:ext uri="{9D8B030D-6E8A-4147-A177-3AD203B41FA5}">
                      <a16:colId xmlns:a16="http://schemas.microsoft.com/office/drawing/2014/main" val="4207860564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769242795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799379651"/>
                    </a:ext>
                  </a:extLst>
                </a:gridCol>
                <a:gridCol w="711853">
                  <a:extLst>
                    <a:ext uri="{9D8B030D-6E8A-4147-A177-3AD203B41FA5}">
                      <a16:colId xmlns:a16="http://schemas.microsoft.com/office/drawing/2014/main" val="1516296976"/>
                    </a:ext>
                  </a:extLst>
                </a:gridCol>
                <a:gridCol w="559991">
                  <a:extLst>
                    <a:ext uri="{9D8B030D-6E8A-4147-A177-3AD203B41FA5}">
                      <a16:colId xmlns:a16="http://schemas.microsoft.com/office/drawing/2014/main" val="1520118365"/>
                    </a:ext>
                  </a:extLst>
                </a:gridCol>
                <a:gridCol w="642203">
                  <a:extLst>
                    <a:ext uri="{9D8B030D-6E8A-4147-A177-3AD203B41FA5}">
                      <a16:colId xmlns:a16="http://schemas.microsoft.com/office/drawing/2014/main" val="686835545"/>
                    </a:ext>
                  </a:extLst>
                </a:gridCol>
                <a:gridCol w="598004">
                  <a:extLst>
                    <a:ext uri="{9D8B030D-6E8A-4147-A177-3AD203B41FA5}">
                      <a16:colId xmlns:a16="http://schemas.microsoft.com/office/drawing/2014/main" val="763142340"/>
                    </a:ext>
                  </a:extLst>
                </a:gridCol>
                <a:gridCol w="733999">
                  <a:extLst>
                    <a:ext uri="{9D8B030D-6E8A-4147-A177-3AD203B41FA5}">
                      <a16:colId xmlns:a16="http://schemas.microsoft.com/office/drawing/2014/main" val="1394215787"/>
                    </a:ext>
                  </a:extLst>
                </a:gridCol>
                <a:gridCol w="544172">
                  <a:extLst>
                    <a:ext uri="{9D8B030D-6E8A-4147-A177-3AD203B41FA5}">
                      <a16:colId xmlns:a16="http://schemas.microsoft.com/office/drawing/2014/main" val="791098075"/>
                    </a:ext>
                  </a:extLst>
                </a:gridCol>
                <a:gridCol w="696034">
                  <a:extLst>
                    <a:ext uri="{9D8B030D-6E8A-4147-A177-3AD203B41FA5}">
                      <a16:colId xmlns:a16="http://schemas.microsoft.com/office/drawing/2014/main" val="3692689496"/>
                    </a:ext>
                  </a:extLst>
                </a:gridCol>
                <a:gridCol w="594791">
                  <a:extLst>
                    <a:ext uri="{9D8B030D-6E8A-4147-A177-3AD203B41FA5}">
                      <a16:colId xmlns:a16="http://schemas.microsoft.com/office/drawing/2014/main" val="96365912"/>
                    </a:ext>
                  </a:extLst>
                </a:gridCol>
                <a:gridCol w="480898">
                  <a:extLst>
                    <a:ext uri="{9D8B030D-6E8A-4147-A177-3AD203B41FA5}">
                      <a16:colId xmlns:a16="http://schemas.microsoft.com/office/drawing/2014/main" val="3306593678"/>
                    </a:ext>
                  </a:extLst>
                </a:gridCol>
                <a:gridCol w="518861">
                  <a:extLst>
                    <a:ext uri="{9D8B030D-6E8A-4147-A177-3AD203B41FA5}">
                      <a16:colId xmlns:a16="http://schemas.microsoft.com/office/drawing/2014/main" val="3728443915"/>
                    </a:ext>
                  </a:extLst>
                </a:gridCol>
                <a:gridCol w="556827">
                  <a:extLst>
                    <a:ext uri="{9D8B030D-6E8A-4147-A177-3AD203B41FA5}">
                      <a16:colId xmlns:a16="http://schemas.microsoft.com/office/drawing/2014/main" val="926590557"/>
                    </a:ext>
                  </a:extLst>
                </a:gridCol>
              </a:tblGrid>
              <a:tr h="385842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Tjurfäder i Augusti 2024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sv-SE" sz="700" b="1" i="0" u="none" strike="noStrike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Moderns produktion och exteriör</a:t>
                      </a:r>
                      <a:endParaRPr lang="sv-SE" sz="700" b="1" i="0" u="none" strike="noStrike" dirty="0">
                        <a:solidFill>
                          <a:srgbClr val="F2F2F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482876"/>
                  </a:ext>
                </a:extLst>
              </a:tr>
              <a:tr h="339730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Namn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1" u="none" strike="noStrike" dirty="0">
                          <a:effectLst/>
                        </a:rPr>
                        <a:t>Morfar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NTM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Födelseland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Mor </a:t>
                      </a:r>
                      <a:r>
                        <a:rPr lang="sv-SE" sz="700" b="1" u="none" strike="noStrike" dirty="0" err="1">
                          <a:effectLst/>
                        </a:rPr>
                        <a:t>lakt</a:t>
                      </a:r>
                      <a:r>
                        <a:rPr lang="sv-SE" sz="700" b="1" u="none" strike="noStrike" dirty="0">
                          <a:effectLst/>
                        </a:rPr>
                        <a:t> *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Genomsn. </a:t>
                      </a:r>
                      <a:br>
                        <a:rPr lang="sv-SE" sz="700" b="1" u="none" strike="noStrike" dirty="0">
                          <a:effectLst/>
                        </a:rPr>
                      </a:br>
                      <a:r>
                        <a:rPr lang="sv-SE" sz="700" b="1" u="none" strike="noStrike" dirty="0" err="1">
                          <a:effectLst/>
                        </a:rPr>
                        <a:t>Prod</a:t>
                      </a:r>
                      <a:r>
                        <a:rPr lang="sv-SE" sz="700" b="1" u="none" strike="noStrike" dirty="0">
                          <a:effectLst/>
                        </a:rPr>
                        <a:t> kg mjölk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Fett %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Protein %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Korshöjd, cm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Kropp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Ben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u="none" strike="noStrike" dirty="0">
                          <a:effectLst/>
                        </a:rPr>
                        <a:t> Juver</a:t>
                      </a:r>
                      <a:endParaRPr lang="sv-SE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700" b="1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Helhet</a:t>
                      </a:r>
                    </a:p>
                  </a:txBody>
                  <a:tcPr marL="6583" marR="6583" marT="6583" marB="31596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10611660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r>
                        <a:rPr lang="sv-SE" sz="800" b="0" i="0" u="none" strike="noStrike" dirty="0" err="1">
                          <a:effectLst/>
                          <a:latin typeface="Calibri" panose="020F0502020204030204" pitchFamily="34" charset="0"/>
                        </a:rPr>
                        <a:t>UlrikPP</a:t>
                      </a:r>
                      <a:endParaRPr lang="sv-SE" sz="8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Umega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Fanof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9 111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9577471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Humid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Vimo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10 362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6,0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3413599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Hillmer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8 856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597561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Horizon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Henry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Fani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SWE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7 646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450062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Hanko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Uncca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7 819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23894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HangarP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Hosea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7 019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0984204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HostenP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Hage P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Venom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9 903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04103776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Fonzie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Flint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Hashtag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8 878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231188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Enjac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Event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Vario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DNK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9 729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3,7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148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5111977"/>
                  </a:ext>
                </a:extLst>
              </a:tr>
              <a:tr h="195648"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Haba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Herluf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VR Vilperi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FIN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8 944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800" b="0" i="0" u="none" strike="noStrike" dirty="0"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7511224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3BD3BBB-01F9-002A-0582-5C06850A4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41505"/>
              </p:ext>
            </p:extLst>
          </p:nvPr>
        </p:nvGraphicFramePr>
        <p:xfrm>
          <a:off x="4516669" y="3022683"/>
          <a:ext cx="3271157" cy="184415"/>
        </p:xfrm>
        <a:graphic>
          <a:graphicData uri="http://schemas.openxmlformats.org/drawingml/2006/table">
            <a:tbl>
              <a:tblPr/>
              <a:tblGrid>
                <a:gridCol w="3271157">
                  <a:extLst>
                    <a:ext uri="{9D8B030D-6E8A-4147-A177-3AD203B41FA5}">
                      <a16:colId xmlns:a16="http://schemas.microsoft.com/office/drawing/2014/main" val="1016558797"/>
                    </a:ext>
                  </a:extLst>
                </a:gridCol>
              </a:tblGrid>
              <a:tr h="184415">
                <a:tc>
                  <a:txBody>
                    <a:bodyPr/>
                    <a:lstStyle/>
                    <a:p>
                      <a:pPr algn="l" fontAlgn="b"/>
                      <a:r>
                        <a:rPr lang="sv-S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 notera att vissa mödrar inte har full första laktation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419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0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AXA-Presentation_Template_21">
  <a:themeElements>
    <a:clrScheme name="Växa 2021">
      <a:dk1>
        <a:srgbClr val="575757"/>
      </a:dk1>
      <a:lt1>
        <a:srgbClr val="FFFFFF"/>
      </a:lt1>
      <a:dk2>
        <a:srgbClr val="F08A00"/>
      </a:dk2>
      <a:lt2>
        <a:srgbClr val="800303"/>
      </a:lt2>
      <a:accent1>
        <a:srgbClr val="FABA00"/>
      </a:accent1>
      <a:accent2>
        <a:srgbClr val="00A65C"/>
      </a:accent2>
      <a:accent3>
        <a:srgbClr val="66BFB5"/>
      </a:accent3>
      <a:accent4>
        <a:srgbClr val="006B85"/>
      </a:accent4>
      <a:accent5>
        <a:srgbClr val="054157"/>
      </a:accent5>
      <a:accent6>
        <a:srgbClr val="000000"/>
      </a:accent6>
      <a:hlink>
        <a:srgbClr val="0563C1"/>
      </a:hlink>
      <a:folHlink>
        <a:srgbClr val="954F7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algn="l">
          <a:defRPr sz="70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xa_Presentation_Mall_2021_FINAL" id="{5EC76DB8-985A-4DB5-9D4C-E4E36778B1C8}" vid="{D5A6D22A-5CBD-4CC4-8BF0-5FF8A7F6D16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A641ABDCA57A40A1B853BF66D4E7F6" ma:contentTypeVersion="14" ma:contentTypeDescription="Skapa ett nytt dokument." ma:contentTypeScope="" ma:versionID="dc1f2603db3c17ab84e4884931523173">
  <xsd:schema xmlns:xsd="http://www.w3.org/2001/XMLSchema" xmlns:xs="http://www.w3.org/2001/XMLSchema" xmlns:p="http://schemas.microsoft.com/office/2006/metadata/properties" xmlns:ns3="3e49f621-4925-4cfc-8cf2-e9372e9dcac1" xmlns:ns4="9c01dfa8-b2d6-42b3-9663-575dc410e43a" targetNamespace="http://schemas.microsoft.com/office/2006/metadata/properties" ma:root="true" ma:fieldsID="651ed82b109577818555e9ffc28b3df7" ns3:_="" ns4:_="">
    <xsd:import namespace="3e49f621-4925-4cfc-8cf2-e9372e9dcac1"/>
    <xsd:import namespace="9c01dfa8-b2d6-42b3-9663-575dc410e4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49f621-4925-4cfc-8cf2-e9372e9dca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1dfa8-b2d6-42b3-9663-575dc410e43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83AB5F0-8F8D-4358-B296-030D8FBC7BD2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9c01dfa8-b2d6-42b3-9663-575dc410e43a"/>
    <ds:schemaRef ds:uri="http://schemas.openxmlformats.org/package/2006/metadata/core-properties"/>
    <ds:schemaRef ds:uri="3e49f621-4925-4cfc-8cf2-e9372e9dcac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AF0ECF1-DA92-4C1E-BEA0-CFFD69DD16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49f621-4925-4cfc-8cf2-e9372e9dcac1"/>
    <ds:schemaRef ds:uri="9c01dfa8-b2d6-42b3-9663-575dc410e4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6CC9BE-35C2-4AC4-9125-AC52B3019F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Vxa_Presentation_Mall_v1</Template>
  <TotalTime>2893</TotalTime>
  <Words>473</Words>
  <Application>Microsoft Office PowerPoint</Application>
  <PresentationFormat>Bildspel på skärmen (16:9)</PresentationFormat>
  <Paragraphs>328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5" baseType="lpstr">
      <vt:lpstr>Arial</vt:lpstr>
      <vt:lpstr>Calibri</vt:lpstr>
      <vt:lpstr>VAXA-Presentation_Template_21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 consectetur.</dc:title>
  <dc:creator>Karolin Björklund</dc:creator>
  <cp:lastModifiedBy>Lottie Ektander</cp:lastModifiedBy>
  <cp:revision>25</cp:revision>
  <cp:lastPrinted>2022-12-15T06:47:21Z</cp:lastPrinted>
  <dcterms:created xsi:type="dcterms:W3CDTF">2022-02-08T16:42:41Z</dcterms:created>
  <dcterms:modified xsi:type="dcterms:W3CDTF">2024-11-13T19:20:05Z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0x01010049A641ABDCA57A40A1B853BF66D4E7F6</vt:lpwstr>
  </property>
</Properties>
</file>